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815" r:id="rId2"/>
    <p:sldId id="988" r:id="rId3"/>
    <p:sldId id="992" r:id="rId4"/>
    <p:sldId id="997" r:id="rId5"/>
    <p:sldId id="993" r:id="rId6"/>
    <p:sldId id="994" r:id="rId7"/>
    <p:sldId id="995" r:id="rId8"/>
    <p:sldId id="996" r:id="rId9"/>
    <p:sldId id="990" r:id="rId10"/>
    <p:sldId id="991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4">
          <p15:clr>
            <a:srgbClr val="A4A3A4"/>
          </p15:clr>
        </p15:guide>
        <p15:guide id="2" orient="horz" pos="2916">
          <p15:clr>
            <a:srgbClr val="A4A3A4"/>
          </p15:clr>
        </p15:guide>
        <p15:guide id="3" orient="horz" pos="2196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4224">
          <p15:clr>
            <a:srgbClr val="A4A3A4"/>
          </p15:clr>
        </p15:guide>
        <p15:guide id="9" pos="48">
          <p15:clr>
            <a:srgbClr val="A4A3A4"/>
          </p15:clr>
        </p15:guide>
        <p15:guide id="10" pos="7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00"/>
    <a:srgbClr val="ED4058"/>
    <a:srgbClr val="EC435B"/>
    <a:srgbClr val="364D66"/>
    <a:srgbClr val="D8DBE1"/>
    <a:srgbClr val="A8AFB9"/>
    <a:srgbClr val="F94760"/>
    <a:srgbClr val="49688C"/>
    <a:srgbClr val="F5F7F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9" autoAdjust="0"/>
    <p:restoredTop sz="88031" autoAdjust="0"/>
  </p:normalViewPr>
  <p:slideViewPr>
    <p:cSldViewPr>
      <p:cViewPr varScale="1">
        <p:scale>
          <a:sx n="97" d="100"/>
          <a:sy n="97" d="100"/>
        </p:scale>
        <p:origin x="192" y="584"/>
      </p:cViewPr>
      <p:guideLst>
        <p:guide orient="horz" pos="3204"/>
        <p:guide orient="horz" pos="2916"/>
        <p:guide orient="horz" pos="2196"/>
        <p:guide orient="horz" pos="276"/>
        <p:guide orient="horz" pos="468"/>
        <p:guide pos="5712"/>
        <p:guide pos="5376"/>
        <p:guide pos="4224"/>
        <p:guide pos="48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 Semibol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Open Sans Semibold"/>
              </a:rPr>
              <a:t>9/4/17</a:t>
            </a:fld>
            <a:endParaRPr lang="en-US" dirty="0">
              <a:latin typeface="Open Sans Semibol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 S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Open Sans Semibold"/>
              </a:rPr>
              <a:t>‹#›</a:t>
            </a:fld>
            <a:endParaRPr lang="en-US" dirty="0"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Semibold"/>
              </a:defRPr>
            </a:lvl1pPr>
          </a:lstStyle>
          <a:p>
            <a:fld id="{7D7D0FC4-79A4-4CD6-9D21-6D2AFDDF42EC}" type="datetimeFigureOut">
              <a:rPr lang="en-JM" smtClean="0"/>
              <a:pPr/>
              <a:t>04/09/2017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Semibold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0514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951"/>
            <a:ext cx="8001000" cy="3047999"/>
          </a:xfrm>
        </p:spPr>
        <p:txBody>
          <a:bodyPr>
            <a:normAutofit/>
          </a:bodyPr>
          <a:lstStyle>
            <a:lvl1pPr marL="285750" indent="-285750">
              <a:buFont typeface="Arial" charset="0"/>
              <a:buChar char="•"/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Font typeface="Courier New" charset="0"/>
              <a:buChar char="o"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Third level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79F8ABE-91CA-EA43-A7F0-40D6063FDB99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CCB8A3-4BAE-8A4E-B41B-32F48761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7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66164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066482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668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668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668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99084"/>
            <a:ext cx="3887788" cy="2430066"/>
          </a:xfrm>
        </p:spPr>
        <p:txBody>
          <a:bodyPr>
            <a:normAutofit/>
          </a:bodyPr>
          <a:lstStyle>
            <a:lvl1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>
              <a:defRPr sz="105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719263"/>
            <a:ext cx="3965570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99084"/>
            <a:ext cx="3965570" cy="2430066"/>
          </a:xfrm>
        </p:spPr>
        <p:txBody>
          <a:bodyPr>
            <a:normAutofit/>
          </a:bodyPr>
          <a:lstStyle>
            <a:lvl1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>
              <a:defRPr sz="105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609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0584"/>
            <a:ext cx="9144000" cy="515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5612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1523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7335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65726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pic>
        <p:nvPicPr>
          <p:cNvPr id="5" name="Picture 4" descr="LOGO_Hobsons_1COL_BLACK.eps"/>
          <p:cNvPicPr>
            <a:picLocks noChangeAspect="1"/>
          </p:cNvPicPr>
          <p:nvPr userDrawn="1"/>
        </p:nvPicPr>
        <p:blipFill>
          <a:blip r:embed="rId1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781550"/>
            <a:ext cx="872836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3" r:id="rId3"/>
    <p:sldLayoutId id="2147483653" r:id="rId4"/>
    <p:sldLayoutId id="2147483695" r:id="rId5"/>
    <p:sldLayoutId id="2147483739" r:id="rId6"/>
    <p:sldLayoutId id="2147483655" r:id="rId7"/>
    <p:sldLayoutId id="2147483744" r:id="rId8"/>
    <p:sldLayoutId id="2147483745" r:id="rId9"/>
    <p:sldLayoutId id="2147483746" r:id="rId10"/>
  </p:sldLayoutIdLst>
  <p:transition spd="slow">
    <p:push dir="u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i="0" kern="1200" spc="-150">
          <a:solidFill>
            <a:schemeClr val="accent3"/>
          </a:solidFill>
          <a:latin typeface="Open Sans Bold"/>
          <a:ea typeface="Open Sans Semibold"/>
          <a:cs typeface="Open Sans Bold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1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23950"/>
            <a:ext cx="9158288" cy="2057400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" name="Text Placeholder 33"/>
          <p:cNvSpPr txBox="1">
            <a:spLocks/>
          </p:cNvSpPr>
          <p:nvPr/>
        </p:nvSpPr>
        <p:spPr bwMode="auto">
          <a:xfrm>
            <a:off x="457200" y="1428750"/>
            <a:ext cx="82296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AU" sz="4000" b="1" spc="-150" dirty="0" err="1" smtClean="0">
                <a:solidFill>
                  <a:schemeClr val="tx2"/>
                </a:solidFill>
                <a:latin typeface="Open Sans"/>
                <a:cs typeface="Open Sans"/>
              </a:rPr>
              <a:t>CardUnit</a:t>
            </a:r>
            <a:r>
              <a:rPr lang="en-AU" sz="4000" b="1" spc="-150" dirty="0" smtClean="0">
                <a:solidFill>
                  <a:schemeClr val="tx2"/>
                </a:solidFill>
                <a:latin typeface="Open Sans"/>
                <a:cs typeface="Open Sans"/>
              </a:rPr>
              <a:t> </a:t>
            </a:r>
            <a:r>
              <a:rPr lang="en-AU" sz="4000" b="1" spc="-150" dirty="0">
                <a:solidFill>
                  <a:schemeClr val="tx2"/>
                </a:solidFill>
                <a:latin typeface="Open Sans"/>
                <a:cs typeface="Open Sans"/>
              </a:rPr>
              <a:t>- A </a:t>
            </a:r>
            <a:r>
              <a:rPr lang="en-AU" sz="4000" b="1" spc="-150" dirty="0" smtClean="0">
                <a:solidFill>
                  <a:schemeClr val="tx2"/>
                </a:solidFill>
                <a:latin typeface="Open Sans"/>
                <a:cs typeface="Open Sans"/>
              </a:rPr>
              <a:t>Simulation </a:t>
            </a:r>
            <a:r>
              <a:rPr lang="en-AU" sz="4000" b="1" spc="-150" dirty="0">
                <a:solidFill>
                  <a:schemeClr val="tx2"/>
                </a:solidFill>
                <a:latin typeface="Open Sans"/>
                <a:cs typeface="Open Sans"/>
              </a:rPr>
              <a:t>to </a:t>
            </a:r>
            <a:r>
              <a:rPr lang="en-AU" sz="4000" b="1" spc="-150" dirty="0" smtClean="0">
                <a:solidFill>
                  <a:schemeClr val="tx2"/>
                </a:solidFill>
                <a:latin typeface="Open Sans"/>
                <a:cs typeface="Open Sans"/>
              </a:rPr>
              <a:t>Introduce Automated Unit Testing</a:t>
            </a:r>
            <a:endParaRPr lang="en-AU" sz="3600" b="1" spc="-150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274153"/>
            <a:ext cx="7444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b="1" spc="225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600" b="1" spc="225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David Kane, Hobsons, Director of Agile Product Delivery</a:t>
            </a:r>
            <a:endParaRPr lang="en-US" sz="1600" b="1" spc="225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600" b="1" spc="225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July 28</a:t>
            </a:r>
            <a:r>
              <a:rPr lang="en-US" sz="1600" b="1" spc="225" baseline="30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th</a:t>
            </a:r>
            <a:r>
              <a:rPr lang="en-US" sz="1600" b="1" spc="225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, 2017</a:t>
            </a:r>
            <a:endParaRPr lang="en-US" sz="1600" b="1" spc="225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214787"/>
            <a:ext cx="2196662" cy="9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7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572000" y="1733552"/>
            <a:ext cx="4572000" cy="1142998"/>
          </a:xfrm>
        </p:spPr>
        <p:txBody>
          <a:bodyPr/>
          <a:lstStyle/>
          <a:p>
            <a:r>
              <a:rPr lang="en-US" sz="1600" dirty="0" smtClean="0"/>
              <a:t>The materials for this exercise are available at </a:t>
            </a:r>
            <a:r>
              <a:rPr lang="en-US" sz="1600" dirty="0" err="1" smtClean="0"/>
              <a:t>TastyCupcakes</a:t>
            </a:r>
            <a:r>
              <a:rPr lang="en-US" sz="1600" dirty="0" smtClean="0"/>
              <a:t>:</a:t>
            </a:r>
          </a:p>
          <a:p>
            <a:r>
              <a:rPr lang="en-US" sz="1600" dirty="0"/>
              <a:t>http://</a:t>
            </a:r>
            <a:r>
              <a:rPr lang="en-US" sz="1600" dirty="0" err="1"/>
              <a:t>tastycupcakes.org</a:t>
            </a:r>
            <a:r>
              <a:rPr lang="en-US" sz="1600"/>
              <a:t>/2017/09</a:t>
            </a:r>
            <a:r>
              <a:rPr lang="en-US" sz="1600" smtClean="0"/>
              <a:t>/</a:t>
            </a:r>
            <a:br>
              <a:rPr lang="en-US" sz="1600" smtClean="0"/>
            </a:br>
            <a:r>
              <a:rPr lang="en-US" sz="1600" smtClean="0"/>
              <a:t>cardunit</a:t>
            </a:r>
            <a:r>
              <a:rPr lang="en-US" sz="1600" dirty="0" smtClean="0"/>
              <a:t>-a-unit-testing-simulation</a:t>
            </a:r>
            <a:r>
              <a:rPr lang="en-US" sz="1600" dirty="0"/>
              <a:t>/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I would like to hear from you</a:t>
            </a:r>
          </a:p>
          <a:p>
            <a:r>
              <a:rPr lang="en-US" sz="1600" dirty="0" smtClean="0"/>
              <a:t>@</a:t>
            </a:r>
            <a:r>
              <a:rPr lang="en-US" sz="1600" dirty="0" err="1" smtClean="0"/>
              <a:t>ADavidKane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0" y="876302"/>
            <a:ext cx="3657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Thank you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96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4789"/>
          <a:stretch/>
        </p:blipFill>
        <p:spPr>
          <a:xfrm>
            <a:off x="1338263" y="1374775"/>
            <a:ext cx="2552700" cy="2430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r="7776"/>
          <a:stretch/>
        </p:blipFill>
        <p:spPr>
          <a:xfrm>
            <a:off x="5251450" y="1389856"/>
            <a:ext cx="2430462" cy="2415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95350"/>
            <a:ext cx="3887788" cy="479822"/>
          </a:xfrm>
        </p:spPr>
        <p:txBody>
          <a:bodyPr/>
          <a:lstStyle/>
          <a:p>
            <a:r>
              <a:rPr lang="en-US" dirty="0" smtClean="0"/>
              <a:t>George </a:t>
            </a:r>
            <a:r>
              <a:rPr lang="en-US" dirty="0" err="1" smtClean="0"/>
              <a:t>Paci</a:t>
            </a:r>
            <a:r>
              <a:rPr lang="en-US" dirty="0" smtClean="0"/>
              <a:t>, </a:t>
            </a:r>
            <a:r>
              <a:rPr lang="en-US" dirty="0" err="1" smtClean="0"/>
              <a:t>george.paci@santeon.com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645031" y="1253728"/>
            <a:ext cx="3887788" cy="47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i="0" kern="120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645031" y="895350"/>
            <a:ext cx="3965570" cy="479822"/>
          </a:xfrm>
        </p:spPr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Braud</a:t>
            </a:r>
            <a:r>
              <a:rPr lang="en-US" dirty="0"/>
              <a:t>, </a:t>
            </a:r>
            <a:r>
              <a:rPr lang="en-US" dirty="0" err="1" smtClean="0"/>
              <a:t>david.braud@hobsons.com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87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  <a:solidFill>
            <a:srgbClr val="D2006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Computer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57251"/>
            <a:ext cx="8229600" cy="3394472"/>
          </a:xfrm>
        </p:spPr>
        <p:txBody>
          <a:bodyPr>
            <a:noAutofit/>
          </a:bodyPr>
          <a:lstStyle/>
          <a:p>
            <a:r>
              <a:rPr lang="en-US" sz="1800" dirty="0"/>
              <a:t>The deck of cards represent a program</a:t>
            </a:r>
          </a:p>
          <a:p>
            <a:r>
              <a:rPr lang="en-US" sz="1800" dirty="0"/>
              <a:t>You run the program by turning over the cards  to reveal one face-up card at a time</a:t>
            </a:r>
          </a:p>
          <a:p>
            <a:r>
              <a:rPr lang="en-US" sz="1800" dirty="0"/>
              <a:t>At the start of each run of the, shuffle the deck of cards</a:t>
            </a:r>
          </a:p>
          <a:p>
            <a:r>
              <a:rPr lang="en-US" sz="1800" dirty="0"/>
              <a:t>You may not reorder the cards, except by shuffling them at the start of a run</a:t>
            </a:r>
          </a:p>
          <a:p>
            <a:r>
              <a:rPr lang="en-US" sz="1800" dirty="0"/>
              <a:t>The program can be run multiple times</a:t>
            </a:r>
          </a:p>
          <a:p>
            <a:r>
              <a:rPr lang="en-US" sz="1800" dirty="0"/>
              <a:t>You may turn cards over as fast or as slow as the Testers prefer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5042" y="3487594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1730171" y="3568064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1805300" y="3648535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1880429" y="3729005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1955558" y="3809476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2030687" y="3889946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689451" y="4202624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89451" y="3725310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89451" y="3844638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89451" y="3963966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89451" y="4083294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89451" y="4142958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89451" y="3665646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89451" y="3784974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89451" y="3904302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89451" y="4023630"/>
            <a:ext cx="2581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2377" y="4280426"/>
            <a:ext cx="200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Shuffle Cards Before Each Run</a:t>
            </a:r>
          </a:p>
        </p:txBody>
      </p:sp>
      <p:cxnSp>
        <p:nvCxnSpPr>
          <p:cNvPr id="29" name="Curved Connector 28"/>
          <p:cNvCxnSpPr>
            <a:stCxn id="8" idx="0"/>
          </p:cNvCxnSpPr>
          <p:nvPr/>
        </p:nvCxnSpPr>
        <p:spPr>
          <a:xfrm rot="16200000" flipH="1">
            <a:off x="2147761" y="3123956"/>
            <a:ext cx="178052" cy="905328"/>
          </a:xfrm>
          <a:prstGeom prst="curvedConnector4">
            <a:avLst>
              <a:gd name="adj1" fmla="val -51292"/>
              <a:gd name="adj2" fmla="val 57129"/>
            </a:avLst>
          </a:prstGeom>
          <a:ln w="952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4" idx="2"/>
          </p:cNvCxnSpPr>
          <p:nvPr/>
        </p:nvCxnSpPr>
        <p:spPr>
          <a:xfrm rot="5400000" flipH="1" flipV="1">
            <a:off x="2253735" y="3810336"/>
            <a:ext cx="341749" cy="529683"/>
          </a:xfrm>
          <a:prstGeom prst="curvedConnector4">
            <a:avLst>
              <a:gd name="adj1" fmla="val -24118"/>
              <a:gd name="adj2" fmla="val 62185"/>
            </a:avLst>
          </a:prstGeom>
          <a:ln w="952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326003" y="3746117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/>
        </p:nvSpPr>
        <p:spPr>
          <a:xfrm>
            <a:off x="5036747" y="3746117"/>
            <a:ext cx="258162" cy="356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5056237" y="3803250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8" name="Diamond 37"/>
          <p:cNvSpPr/>
          <p:nvPr/>
        </p:nvSpPr>
        <p:spPr>
          <a:xfrm>
            <a:off x="5053780" y="3759576"/>
            <a:ext cx="35609" cy="98522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Diamond 38"/>
          <p:cNvSpPr/>
          <p:nvPr/>
        </p:nvSpPr>
        <p:spPr>
          <a:xfrm>
            <a:off x="5241100" y="3984992"/>
            <a:ext cx="35609" cy="98522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0" name="Curved Connector 39"/>
          <p:cNvCxnSpPr>
            <a:stCxn id="35" idx="0"/>
            <a:endCxn id="36" idx="0"/>
          </p:cNvCxnSpPr>
          <p:nvPr/>
        </p:nvCxnSpPr>
        <p:spPr>
          <a:xfrm rot="5400000" flipH="1" flipV="1">
            <a:off x="4810456" y="3390746"/>
            <a:ext cx="9525" cy="710744"/>
          </a:xfrm>
          <a:prstGeom prst="curvedConnector3">
            <a:avLst>
              <a:gd name="adj1" fmla="val 1800000"/>
            </a:avLst>
          </a:prstGeom>
          <a:ln w="952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19860" y="4095760"/>
            <a:ext cx="258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Reveal One Face Up Card at a Time</a:t>
            </a:r>
          </a:p>
          <a:p>
            <a:pPr algn="ctr"/>
            <a:r>
              <a:rPr lang="en-US" sz="1200" dirty="0"/>
              <a:t>Only One Card Face Should be Visible</a:t>
            </a:r>
          </a:p>
        </p:txBody>
      </p:sp>
      <p:sp>
        <p:nvSpPr>
          <p:cNvPr id="44" name="Circular Arrow 43"/>
          <p:cNvSpPr/>
          <p:nvPr/>
        </p:nvSpPr>
        <p:spPr>
          <a:xfrm>
            <a:off x="6653436" y="3333750"/>
            <a:ext cx="899118" cy="89911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865042"/>
              <a:gd name="adj5" fmla="val 12500"/>
            </a:avLst>
          </a:prstGeom>
          <a:solidFill>
            <a:srgbClr val="D2006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lnSpcReduction="10000"/>
          </a:bodyPr>
          <a:lstStyle/>
          <a:p>
            <a:pPr algn="ctr">
              <a:spcBef>
                <a:spcPct val="0"/>
              </a:spcBef>
            </a:pPr>
            <a:endParaRPr lang="en-US" sz="3300"/>
          </a:p>
        </p:txBody>
      </p:sp>
      <p:sp>
        <p:nvSpPr>
          <p:cNvPr id="45" name="TextBox 44"/>
          <p:cNvSpPr txBox="1"/>
          <p:nvPr/>
        </p:nvSpPr>
        <p:spPr>
          <a:xfrm>
            <a:off x="6101503" y="4280426"/>
            <a:ext cx="189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May Run the Program Again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7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  <a:solidFill>
            <a:srgbClr val="4B4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System Test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1434" y="857251"/>
            <a:ext cx="8261132" cy="339447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Your job is to</a:t>
            </a:r>
          </a:p>
          <a:p>
            <a:pPr lvl="1"/>
            <a:r>
              <a:rPr lang="en-US" sz="1600" dirty="0" smtClean="0"/>
              <a:t>Determine if the deck is correct</a:t>
            </a:r>
          </a:p>
          <a:p>
            <a:pPr lvl="1"/>
            <a:r>
              <a:rPr lang="en-US" sz="1600" dirty="0" smtClean="0"/>
              <a:t>If it is incorrect, determine which card is missing</a:t>
            </a:r>
          </a:p>
          <a:p>
            <a:r>
              <a:rPr lang="en-US" sz="1600" dirty="0" smtClean="0"/>
              <a:t>You cannot reorder the deck</a:t>
            </a:r>
          </a:p>
          <a:p>
            <a:r>
              <a:rPr lang="en-US" sz="1600" dirty="0" smtClean="0"/>
              <a:t>You may not write anything down</a:t>
            </a:r>
          </a:p>
          <a:p>
            <a:r>
              <a:rPr lang="en-US" sz="1600" dirty="0" smtClean="0"/>
              <a:t>You may not receive help from others at the table</a:t>
            </a:r>
          </a:p>
          <a:p>
            <a:r>
              <a:rPr lang="en-US" sz="1600" dirty="0" smtClean="0"/>
              <a:t>The deck should have the following cards</a:t>
            </a:r>
          </a:p>
          <a:p>
            <a:pPr lvl="1"/>
            <a:r>
              <a:rPr lang="en-US" sz="1600" dirty="0" smtClean="0"/>
              <a:t>If a card is repeated, there should be one copy of the card for each one listed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3979664"/>
            <a:ext cx="158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Jack of Spades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9 of Clubs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Jack of Spades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7 of Diamonds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43916" y="3979664"/>
            <a:ext cx="158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8 of Hearts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9 of Hearts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Jack of Spades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Ace of Spades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1932" y="3979664"/>
            <a:ext cx="1678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7 of Spades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9 of Diamonds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Ace of Hearts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latin typeface="Open Sans" charset="0"/>
                <a:ea typeface="Open Sans" charset="0"/>
                <a:cs typeface="Open Sans" charset="0"/>
              </a:rPr>
              <a:t>10 of Diamonds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2178" y="3486150"/>
            <a:ext cx="7627884" cy="458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Note: The specific cards to look for differ among groups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  <a:solidFill>
            <a:srgbClr val="43434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/>
              <a:t>Rounds </a:t>
            </a:r>
            <a:r>
              <a:rPr lang="en-US" b="1" smtClean="0">
                <a:latin typeface="Open Sans" charset="0"/>
                <a:ea typeface="Open Sans" charset="0"/>
                <a:cs typeface="Open Sans" charset="0"/>
              </a:rPr>
              <a:t>2-5</a:t>
            </a:r>
            <a:r>
              <a:rPr lang="en-US" b="1" smtClean="0"/>
              <a:t>: </a:t>
            </a:r>
            <a:r>
              <a:rPr lang="en-US" b="1" dirty="0"/>
              <a:t>Round Intermission Instructions for the Computer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1434" y="857251"/>
            <a:ext cx="8261132" cy="3394472"/>
          </a:xfrm>
        </p:spPr>
        <p:txBody>
          <a:bodyPr>
            <a:noAutofit/>
          </a:bodyPr>
          <a:lstStyle/>
          <a:p>
            <a:r>
              <a:rPr lang="en-US" sz="1800" dirty="0" smtClean="0"/>
              <a:t>Prior each of the remaining rounds, do the following</a:t>
            </a:r>
          </a:p>
          <a:p>
            <a:r>
              <a:rPr lang="en-US" sz="1800" dirty="0" smtClean="0"/>
              <a:t>If your program was incorrect in the previous round, </a:t>
            </a:r>
          </a:p>
          <a:p>
            <a:pPr lvl="1"/>
            <a:r>
              <a:rPr lang="en-US" sz="1800" dirty="0" smtClean="0"/>
              <a:t>Look in the envelope marked </a:t>
            </a:r>
            <a:r>
              <a:rPr lang="mr-IN" sz="1800" dirty="0" smtClean="0"/>
              <a:t>”</a:t>
            </a:r>
            <a:r>
              <a:rPr lang="en-US" sz="1800" dirty="0" smtClean="0"/>
              <a:t>Round 2</a:t>
            </a:r>
            <a:r>
              <a:rPr lang="mr-IN" sz="1800" dirty="0" smtClean="0"/>
              <a:t>"</a:t>
            </a:r>
            <a:endParaRPr lang="en-US" sz="1800" dirty="0" smtClean="0"/>
          </a:p>
          <a:p>
            <a:pPr lvl="1"/>
            <a:r>
              <a:rPr lang="en-US" sz="1800" dirty="0" smtClean="0"/>
              <a:t>Find the missing card and add it to the deck</a:t>
            </a:r>
          </a:p>
          <a:p>
            <a:r>
              <a:rPr lang="en-US" sz="1800" dirty="0" smtClean="0"/>
              <a:t>Then</a:t>
            </a:r>
          </a:p>
          <a:p>
            <a:pPr lvl="1"/>
            <a:r>
              <a:rPr lang="en-US" sz="1800" dirty="0" smtClean="0"/>
              <a:t>Take a card out of the deck at random</a:t>
            </a:r>
          </a:p>
          <a:p>
            <a:pPr lvl="1"/>
            <a:r>
              <a:rPr lang="en-US" sz="1800" dirty="0" smtClean="0"/>
              <a:t>Mix it in with the other extra cards</a:t>
            </a:r>
          </a:p>
          <a:p>
            <a:pPr lvl="1"/>
            <a:r>
              <a:rPr lang="en-US" sz="1800" dirty="0" smtClean="0"/>
              <a:t>Without looking, pick one of the extra cards at random, and insert it back into the deck</a:t>
            </a:r>
          </a:p>
          <a:p>
            <a:pPr lvl="1"/>
            <a:r>
              <a:rPr lang="en-US" sz="1800" dirty="0" smtClean="0"/>
              <a:t>Shuffle the deck</a:t>
            </a:r>
          </a:p>
          <a:p>
            <a:pPr lvl="1"/>
            <a:r>
              <a:rPr lang="en-US" sz="1800" dirty="0" smtClean="0"/>
              <a:t>Don’t look at the unselected cards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0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  <a:solidFill>
            <a:srgbClr val="1E787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Unit Test Template for Rounds 2-5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1434" y="857251"/>
            <a:ext cx="8261132" cy="3394472"/>
          </a:xfrm>
        </p:spPr>
        <p:txBody>
          <a:bodyPr>
            <a:normAutofit/>
          </a:bodyPr>
          <a:lstStyle/>
          <a:p>
            <a:r>
              <a:rPr lang="en-US" sz="1800" dirty="0"/>
              <a:t>Your job is to write a unit test for a portion of the requirements</a:t>
            </a:r>
          </a:p>
          <a:p>
            <a:r>
              <a:rPr lang="en-US" sz="1800" dirty="0"/>
              <a:t>Your unit </a:t>
            </a:r>
            <a:r>
              <a:rPr lang="en-US" sz="1800"/>
              <a:t>test </a:t>
            </a:r>
            <a:r>
              <a:rPr lang="en-US" sz="1800" smtClean="0"/>
              <a:t>may </a:t>
            </a:r>
            <a:r>
              <a:rPr lang="en-US" sz="1800" dirty="0"/>
              <a:t>specify up to 4 cards</a:t>
            </a:r>
          </a:p>
          <a:p>
            <a:r>
              <a:rPr lang="en-US" sz="1800" dirty="0"/>
              <a:t>You may fill in the boxes below to indicate what you are looking for in the unit test</a:t>
            </a:r>
          </a:p>
          <a:p>
            <a:r>
              <a:rPr lang="en-US" sz="1800" dirty="0"/>
              <a:t>You may not write anything down while the unit test is running</a:t>
            </a:r>
          </a:p>
          <a:p>
            <a:r>
              <a:rPr lang="en-US" sz="1800" dirty="0"/>
              <a:t>You may not receive help from anyone else at the table for completing your unit test</a:t>
            </a:r>
          </a:p>
          <a:p>
            <a:r>
              <a:rPr lang="en-US" sz="1800" dirty="0"/>
              <a:t>If program is run a second time, restart your unit test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1633423" y="3638550"/>
            <a:ext cx="753179" cy="103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2796110" y="3638550"/>
            <a:ext cx="753179" cy="103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3958797" y="3638550"/>
            <a:ext cx="753179" cy="103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121484" y="3638550"/>
            <a:ext cx="753179" cy="103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6119310" y="3846387"/>
            <a:ext cx="179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Write the cards you are looking for as part of your unit test in these boxes</a:t>
            </a:r>
          </a:p>
        </p:txBody>
      </p:sp>
      <p:cxnSp>
        <p:nvCxnSpPr>
          <p:cNvPr id="7" name="Straight Arrow Connector 6"/>
          <p:cNvCxnSpPr>
            <a:stCxn id="12" idx="1"/>
            <a:endCxn id="11" idx="3"/>
          </p:cNvCxnSpPr>
          <p:nvPr/>
        </p:nvCxnSpPr>
        <p:spPr>
          <a:xfrm flipH="1" flipV="1">
            <a:off x="5874663" y="4158012"/>
            <a:ext cx="244647" cy="103874"/>
          </a:xfrm>
          <a:prstGeom prst="straightConnector1">
            <a:avLst/>
          </a:prstGeom>
          <a:ln>
            <a:solidFill>
              <a:srgbClr val="1E787A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7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  <a:solidFill>
            <a:srgbClr val="D2006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Round 4 and 5 Updated Computer and Test Operations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1434" y="857251"/>
            <a:ext cx="8261132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The person playing the role of the </a:t>
            </a:r>
            <a:r>
              <a:rPr lang="mr-IN" dirty="0" smtClean="0"/>
              <a:t>"</a:t>
            </a:r>
            <a:r>
              <a:rPr lang="en-US" dirty="0" smtClean="0"/>
              <a:t>Computer</a:t>
            </a:r>
            <a:r>
              <a:rPr lang="mr-IN" dirty="0" smtClean="0"/>
              <a:t>"</a:t>
            </a:r>
            <a:r>
              <a:rPr lang="en-US" dirty="0" smtClean="0"/>
              <a:t> opens up the small envelope marked Round 4, and keep the cards in a separate pile, face down</a:t>
            </a:r>
          </a:p>
          <a:p>
            <a:pPr lvl="1"/>
            <a:r>
              <a:rPr lang="en-US" dirty="0" smtClean="0"/>
              <a:t>This deck is a subprogram, that will be </a:t>
            </a:r>
            <a:r>
              <a:rPr lang="mr-IN" dirty="0" smtClean="0"/>
              <a:t>"</a:t>
            </a:r>
            <a:r>
              <a:rPr lang="en-US" dirty="0" smtClean="0"/>
              <a:t>called</a:t>
            </a:r>
            <a:r>
              <a:rPr lang="mr-IN" dirty="0" smtClean="0"/>
              <a:t>"</a:t>
            </a:r>
            <a:r>
              <a:rPr lang="en-US" dirty="0" smtClean="0"/>
              <a:t> from the main program that you have been working with so far</a:t>
            </a:r>
          </a:p>
          <a:p>
            <a:r>
              <a:rPr lang="en-US" dirty="0" smtClean="0"/>
              <a:t>When running the main program, if the </a:t>
            </a:r>
            <a:r>
              <a:rPr lang="mr-IN" dirty="0" smtClean="0"/>
              <a:t>"</a:t>
            </a:r>
            <a:r>
              <a:rPr lang="en-US" dirty="0" smtClean="0"/>
              <a:t>Computer</a:t>
            </a:r>
            <a:r>
              <a:rPr lang="mr-IN" dirty="0" smtClean="0"/>
              <a:t>"</a:t>
            </a:r>
            <a:r>
              <a:rPr lang="en-US" dirty="0" smtClean="0"/>
              <a:t> flips over a Jack or a Queen, the </a:t>
            </a:r>
            <a:r>
              <a:rPr lang="mr-IN" dirty="0" smtClean="0"/>
              <a:t>"</a:t>
            </a:r>
            <a:r>
              <a:rPr lang="en-US" dirty="0" smtClean="0"/>
              <a:t>Computer</a:t>
            </a:r>
            <a:r>
              <a:rPr lang="mr-IN" dirty="0" smtClean="0"/>
              <a:t>"</a:t>
            </a:r>
            <a:endParaRPr lang="en-US" dirty="0" smtClean="0"/>
          </a:p>
          <a:p>
            <a:pPr lvl="1"/>
            <a:r>
              <a:rPr lang="en-US" dirty="0" smtClean="0"/>
              <a:t>Flips over the cards from the Round 4 envelope, </a:t>
            </a:r>
            <a:r>
              <a:rPr lang="en-US" dirty="0" err="1" smtClean="0"/>
              <a:t>i.e</a:t>
            </a:r>
            <a:r>
              <a:rPr lang="en-US" dirty="0" smtClean="0"/>
              <a:t> the subprogram, still keeping those cards in a separate pile, one at a time until they have all flipped</a:t>
            </a:r>
          </a:p>
          <a:p>
            <a:pPr lvl="1"/>
            <a:r>
              <a:rPr lang="en-US" dirty="0" smtClean="0"/>
              <a:t>Once all of the cards have been flipped, shuffle the cards from the Round 4 envelope, place them face down again and resume the main program</a:t>
            </a:r>
          </a:p>
          <a:p>
            <a:r>
              <a:rPr lang="en-US" dirty="0" smtClean="0"/>
              <a:t>The </a:t>
            </a:r>
            <a:r>
              <a:rPr lang="mr-IN" dirty="0" smtClean="0"/>
              <a:t>"</a:t>
            </a:r>
            <a:r>
              <a:rPr lang="en-US" dirty="0" smtClean="0"/>
              <a:t>System Test</a:t>
            </a:r>
            <a:r>
              <a:rPr lang="mr-IN" dirty="0" smtClean="0"/>
              <a:t>"</a:t>
            </a:r>
            <a:r>
              <a:rPr lang="en-US" dirty="0" smtClean="0"/>
              <a:t> should verify that the cards from the Round 4 envelope has the same number of black and red cards</a:t>
            </a:r>
          </a:p>
          <a:p>
            <a:pPr lvl="1"/>
            <a:r>
              <a:rPr lang="en-US" dirty="0" smtClean="0"/>
              <a:t>If the </a:t>
            </a:r>
            <a:r>
              <a:rPr lang="mr-IN" dirty="0" smtClean="0"/>
              <a:t>"</a:t>
            </a:r>
            <a:r>
              <a:rPr lang="en-US" dirty="0" smtClean="0"/>
              <a:t>System Test</a:t>
            </a:r>
            <a:r>
              <a:rPr lang="mr-IN" dirty="0" smtClean="0"/>
              <a:t>"</a:t>
            </a:r>
            <a:r>
              <a:rPr lang="en-US" dirty="0" smtClean="0"/>
              <a:t> is unsure of the  correctness of this extra deck, do not rerun it on its own.  It can only be run when triggered by a Jack or a Queen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17798" y="3971156"/>
            <a:ext cx="2581626" cy="1000736"/>
            <a:chOff x="804638" y="5754649"/>
            <a:chExt cx="3442168" cy="1334314"/>
          </a:xfrm>
        </p:grpSpPr>
        <p:sp>
          <p:nvSpPr>
            <p:cNvPr id="5" name="Rectangle 4"/>
            <p:cNvSpPr/>
            <p:nvPr/>
          </p:nvSpPr>
          <p:spPr>
            <a:xfrm>
              <a:off x="1879495" y="5760998"/>
              <a:ext cx="344216" cy="474806"/>
            </a:xfrm>
            <a:prstGeom prst="rect">
              <a:avLst/>
            </a:prstGeom>
            <a:pattFill prst="sphere">
              <a:fgClr>
                <a:schemeClr val="tx2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27154" y="5760998"/>
              <a:ext cx="344216" cy="4748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97473" y="5837176"/>
              <a:ext cx="50109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FF0000"/>
                  </a:solidFill>
                  <a:latin typeface="Open Sans" charset="0"/>
                  <a:ea typeface="Open Sans" charset="0"/>
                  <a:cs typeface="Open Sans" charset="0"/>
                </a:rPr>
                <a:t>J🤠</a:t>
              </a:r>
              <a:endParaRPr lang="en-US" sz="1050" dirty="0">
                <a:solidFill>
                  <a:srgbClr val="FF0000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2849865" y="5778944"/>
              <a:ext cx="47478" cy="131362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9" name="Diamond 8"/>
            <p:cNvSpPr/>
            <p:nvPr/>
          </p:nvSpPr>
          <p:spPr>
            <a:xfrm>
              <a:off x="3099624" y="6079499"/>
              <a:ext cx="47478" cy="131362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Open Sans" charset="0"/>
                <a:ea typeface="Open Sans" charset="0"/>
                <a:cs typeface="Open Sans" charset="0"/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2525432" y="5287169"/>
              <a:ext cx="12700" cy="947659"/>
            </a:xfrm>
            <a:prstGeom prst="curvedConnector3">
              <a:avLst>
                <a:gd name="adj1" fmla="val 1800000"/>
              </a:avLst>
            </a:prstGeom>
            <a:ln w="9525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04638" y="6227188"/>
              <a:ext cx="344216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" charset="0"/>
                  <a:ea typeface="Open Sans" charset="0"/>
                  <a:cs typeface="Open Sans" charset="0"/>
                </a:rPr>
                <a:t>When a Jack or Queen are revealed in the main deck/program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550719" y="3975915"/>
            <a:ext cx="258162" cy="356105"/>
          </a:xfrm>
          <a:prstGeom prst="rect">
            <a:avLst/>
          </a:prstGeom>
          <a:pattFill prst="sphere">
            <a:fgClr>
              <a:schemeClr val="tx2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6261464" y="3975915"/>
            <a:ext cx="258162" cy="356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6280954" y="403304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Diamond 14"/>
          <p:cNvSpPr/>
          <p:nvPr/>
        </p:nvSpPr>
        <p:spPr>
          <a:xfrm>
            <a:off x="6278497" y="3989375"/>
            <a:ext cx="35609" cy="98522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iamond 15"/>
          <p:cNvSpPr/>
          <p:nvPr/>
        </p:nvSpPr>
        <p:spPr>
          <a:xfrm>
            <a:off x="6465816" y="4214791"/>
            <a:ext cx="35609" cy="98522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" name="Curved Connector 16"/>
          <p:cNvCxnSpPr/>
          <p:nvPr/>
        </p:nvCxnSpPr>
        <p:spPr>
          <a:xfrm rot="5400000" flipH="1" flipV="1">
            <a:off x="6035172" y="3620544"/>
            <a:ext cx="9525" cy="710744"/>
          </a:xfrm>
          <a:prstGeom prst="curvedConnector3">
            <a:avLst>
              <a:gd name="adj1" fmla="val 1800000"/>
            </a:avLst>
          </a:prstGeom>
          <a:ln w="952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44577" y="4325558"/>
            <a:ext cx="258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Reveal cards from the subprogram found in the Round 4 envelope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437196" y="3877334"/>
            <a:ext cx="269609" cy="953783"/>
            <a:chOff x="4392261" y="5241637"/>
            <a:chExt cx="359479" cy="127171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399806" y="5241637"/>
              <a:ext cx="350982" cy="181673"/>
            </a:xfrm>
            <a:prstGeom prst="line">
              <a:avLst/>
            </a:prstGeom>
            <a:ln>
              <a:solidFill>
                <a:srgbClr val="D2006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399806" y="5423310"/>
              <a:ext cx="350982" cy="181673"/>
            </a:xfrm>
            <a:prstGeom prst="line">
              <a:avLst/>
            </a:prstGeom>
            <a:ln>
              <a:solidFill>
                <a:srgbClr val="D2006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99806" y="5604983"/>
              <a:ext cx="351934" cy="181673"/>
            </a:xfrm>
            <a:prstGeom prst="line">
              <a:avLst/>
            </a:prstGeom>
            <a:ln>
              <a:solidFill>
                <a:srgbClr val="D2006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394608" y="5786656"/>
              <a:ext cx="357132" cy="181673"/>
            </a:xfrm>
            <a:prstGeom prst="line">
              <a:avLst/>
            </a:prstGeom>
            <a:ln>
              <a:solidFill>
                <a:srgbClr val="D2006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94608" y="5968329"/>
              <a:ext cx="356179" cy="181673"/>
            </a:xfrm>
            <a:prstGeom prst="line">
              <a:avLst/>
            </a:prstGeom>
            <a:ln>
              <a:solidFill>
                <a:srgbClr val="D2006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392261" y="6150002"/>
              <a:ext cx="358526" cy="181673"/>
            </a:xfrm>
            <a:prstGeom prst="line">
              <a:avLst/>
            </a:prstGeom>
            <a:ln>
              <a:solidFill>
                <a:srgbClr val="D2006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92261" y="6331675"/>
              <a:ext cx="358526" cy="181672"/>
            </a:xfrm>
            <a:prstGeom prst="line">
              <a:avLst/>
            </a:prstGeom>
            <a:ln>
              <a:solidFill>
                <a:srgbClr val="D2006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3689873" y="3486150"/>
            <a:ext cx="17642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Open Sans" charset="0"/>
                <a:ea typeface="Open Sans" charset="0"/>
                <a:cs typeface="Open Sans" charset="0"/>
              </a:rPr>
              <a:t>Keep the two decks and discard piles separate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  <a:solidFill>
            <a:srgbClr val="43434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Round 5 Updated Computer and Test Operations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1434" y="857251"/>
            <a:ext cx="8261132" cy="339447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After setting up the deck for Round 5, turn all of the Jacks and Queens face down in the deck</a:t>
            </a:r>
          </a:p>
          <a:p>
            <a:pPr lvl="1"/>
            <a:r>
              <a:rPr lang="en-US" sz="1600" dirty="0" smtClean="0"/>
              <a:t>This means when you flip over the cards, you should not see a Jack or a Queen, but the card back</a:t>
            </a:r>
          </a:p>
          <a:p>
            <a:r>
              <a:rPr lang="en-US" sz="1600" dirty="0" smtClean="0"/>
              <a:t>If you had a test that was looking for a Jack or a Queen, modify your test to look for a card back instead.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9727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CardUnitPresentationSlides170727.pptx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3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B0B0B"/>
      </a:dk1>
      <a:lt1>
        <a:srgbClr val="FFFFFF"/>
      </a:lt1>
      <a:dk2>
        <a:srgbClr val="434343"/>
      </a:dk2>
      <a:lt2>
        <a:srgbClr val="FFFFFF"/>
      </a:lt2>
      <a:accent1>
        <a:srgbClr val="4B44C5"/>
      </a:accent1>
      <a:accent2>
        <a:srgbClr val="D20061"/>
      </a:accent2>
      <a:accent3>
        <a:srgbClr val="1E787A"/>
      </a:accent3>
      <a:accent4>
        <a:srgbClr val="6CCBCB"/>
      </a:accent4>
      <a:accent5>
        <a:srgbClr val="BCDAB8"/>
      </a:accent5>
      <a:accent6>
        <a:srgbClr val="A5ADB6"/>
      </a:accent6>
      <a:hlink>
        <a:srgbClr val="0070C0"/>
      </a:hlink>
      <a:folHlink>
        <a:srgbClr val="16B0B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143463</TotalTime>
  <Words>790</Words>
  <Application>Microsoft Macintosh PowerPoint</Application>
  <PresentationFormat>On-screen Show (16:9)</PresentationFormat>
  <Paragraphs>93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Courier New</vt:lpstr>
      <vt:lpstr>Mission Gothic Regular</vt:lpstr>
      <vt:lpstr>Open Sans</vt:lpstr>
      <vt:lpstr>Open Sans Bold</vt:lpstr>
      <vt:lpstr>Open Sans Light Italic</vt:lpstr>
      <vt:lpstr>Open Sans Semibold</vt:lpstr>
      <vt:lpstr>Arial</vt:lpstr>
      <vt:lpstr>Office Theme</vt:lpstr>
      <vt:lpstr>PowerPoint Presentation</vt:lpstr>
      <vt:lpstr>Acknowledgements</vt:lpstr>
      <vt:lpstr>Computer</vt:lpstr>
      <vt:lpstr>System Test</vt:lpstr>
      <vt:lpstr>Rounds 2-5: Round Intermission Instructions for the Computer</vt:lpstr>
      <vt:lpstr>Unit Test Template for Rounds 2-5</vt:lpstr>
      <vt:lpstr>Round 4 and 5 Updated Computer and Test Operations</vt:lpstr>
      <vt:lpstr>Round 5 Updated Computer and Test Operations</vt:lpstr>
      <vt:lpstr>PowerPoint Presentation</vt:lpstr>
      <vt:lpstr>Thank you</vt:lpstr>
    </vt:vector>
  </TitlesOfParts>
  <Company>LIME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David Kane</cp:lastModifiedBy>
  <cp:revision>1665</cp:revision>
  <dcterms:created xsi:type="dcterms:W3CDTF">2013-04-14T18:18:29Z</dcterms:created>
  <dcterms:modified xsi:type="dcterms:W3CDTF">2017-09-04T21:40:09Z</dcterms:modified>
</cp:coreProperties>
</file>